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68" r:id="rId4"/>
    <p:sldId id="269" r:id="rId5"/>
    <p:sldId id="274" r:id="rId6"/>
    <p:sldId id="275" r:id="rId7"/>
    <p:sldId id="272" r:id="rId8"/>
    <p:sldId id="277" r:id="rId9"/>
    <p:sldId id="278" r:id="rId10"/>
    <p:sldId id="279" r:id="rId11"/>
    <p:sldId id="282" r:id="rId12"/>
    <p:sldId id="276" r:id="rId13"/>
    <p:sldId id="273" r:id="rId14"/>
    <p:sldId id="283" r:id="rId15"/>
    <p:sldId id="271" r:id="rId16"/>
    <p:sldId id="285"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showPr showNarration="1">
    <p:present/>
    <p:sldAll/>
    <p:penClr>
      <a:srgbClr val="FF0000"/>
    </p:penClr>
  </p:showPr>
  <p:clrMru>
    <a:srgbClr val="28975F"/>
    <a:srgbClr val="ECE2B6"/>
    <a:srgbClr val="F3E9BB"/>
    <a:srgbClr val="009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63" autoAdjust="0"/>
    <p:restoredTop sz="95385" autoAdjust="0"/>
  </p:normalViewPr>
  <p:slideViewPr>
    <p:cSldViewPr snapToGrid="0" snapToObjects="1">
      <p:cViewPr>
        <p:scale>
          <a:sx n="100" d="100"/>
          <a:sy n="100" d="100"/>
        </p:scale>
        <p:origin x="-122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BC4547-8D91-459F-BD44-DBB7FB38451C}" type="datetimeFigureOut">
              <a:rPr lang="en-US"/>
              <a:pPr>
                <a:defRPr/>
              </a:pPr>
              <a:t>7/18/2012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B54684-F0C9-4631-9CC4-A797B9AF26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yo-NG"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7E9C4C-5003-4E7C-8BC4-74602E0A94D4}"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BF185E77-B5FA-4219-9189-9BB0D8D6C2A3}" type="datetimeFigureOut">
              <a:rPr lang="en-US"/>
              <a:pPr>
                <a:defRPr/>
              </a:pPr>
              <a:t>7/18/2012</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2CB1A23F-F6AB-40EA-9453-87976E5168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1AABB4-8329-409D-8581-199E6CFF2164}" type="datetimeFigureOut">
              <a:rPr lang="en-US"/>
              <a:pPr>
                <a:defRPr/>
              </a:pPr>
              <a:t>7/18/2012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10DE899-888D-413C-801A-C20C1EAA79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0D277E-DAC2-493A-A4BD-CFD28E61E509}" type="datetimeFigureOut">
              <a:rPr lang="en-US"/>
              <a:pPr>
                <a:defRPr/>
              </a:pPr>
              <a:t>7/18/2012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F91E782-6447-4A09-8AA4-08DBC0C351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613FEF-00E0-4BA5-94B4-1418B9DE5F3D}" type="datetimeFigureOut">
              <a:rPr lang="en-US"/>
              <a:pPr>
                <a:defRPr/>
              </a:pPr>
              <a:t>7/18/2012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18AA87F-1010-4720-B34D-E3056C7B3C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849A1C55-1F4A-4F63-AD45-65153911272E}" type="datetimeFigureOut">
              <a:rPr lang="en-US"/>
              <a:pPr>
                <a:defRPr/>
              </a:pPr>
              <a:t>7/18/2012</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D663B073-C46C-42E0-AAFD-AA18EF40B1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E2984DF-7C4B-494F-86FC-03859C4CBE15}" type="datetimeFigureOut">
              <a:rPr lang="en-US"/>
              <a:pPr>
                <a:defRPr/>
              </a:pPr>
              <a:t>7/18/2012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7F2717C-4738-4C24-98FF-2A797A5EAF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36386A64-6806-4EAB-AB15-A385447699A8}" type="datetimeFigureOut">
              <a:rPr lang="en-US"/>
              <a:pPr>
                <a:defRPr/>
              </a:pPr>
              <a:t>7/18/2012</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8FA357C5-16CB-429D-8E55-E999859D0C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62B83B4-DB47-4DFA-9DC1-81A517A1F975}" type="datetimeFigureOut">
              <a:rPr lang="en-US"/>
              <a:pPr>
                <a:defRPr/>
              </a:pPr>
              <a:t>7/18/2012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60EAFA1-EDAF-49C0-B67B-E3C7C75FC1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80DD89F-7FC4-4E94-AD81-676D3B510865}" type="datetimeFigureOut">
              <a:rPr lang="en-US"/>
              <a:pPr>
                <a:defRPr/>
              </a:pPr>
              <a:t>7/18/2012</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97C54CDD-FE77-40E8-A214-CBAA30742A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3C5A284-E81C-4B53-B98D-510B354F9F7A}" type="datetimeFigureOut">
              <a:rPr lang="en-US"/>
              <a:pPr>
                <a:defRPr/>
              </a:pPr>
              <a:t>7/18/2012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8A5DAE7-0A5F-4052-832E-AE13036620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6"/>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30"/>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09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99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503D2607-A98C-482F-A5A7-E40CEEBE7509}" type="datetimeFigureOut">
              <a:rPr lang="en-US"/>
              <a:pPr>
                <a:defRPr/>
              </a:pPr>
              <a:t>7/18/2012</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C295C401-8332-4329-99E0-4B3B666F2F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E82D9439-7DBA-4DC3-82B5-2EA371982F83}" type="datetimeFigureOut">
              <a:rPr lang="en-US"/>
              <a:pPr>
                <a:defRPr/>
              </a:pPr>
              <a:t>7/18/2012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FC5278E4-F208-4802-8FB1-952F61C9323B}" type="slidenum">
              <a:rPr lang="en-US"/>
              <a:pPr>
                <a:defRPr/>
              </a:pPr>
              <a:t>‹#›</a:t>
            </a:fld>
            <a:endParaRPr lang="en-US"/>
          </a:p>
        </p:txBody>
      </p:sp>
      <p:pic>
        <p:nvPicPr>
          <p:cNvPr id="1040" name="Picture 17" descr="C:\Users\toyi\Documents\NHVMAS\nvmas.logo.gif"/>
          <p:cNvPicPr>
            <a:picLocks noChangeAspect="1" noChangeArrowheads="1"/>
          </p:cNvPicPr>
          <p:nvPr userDrawn="1"/>
        </p:nvPicPr>
        <p:blipFill>
          <a:blip r:embed="rId13"/>
          <a:srcRect/>
          <a:stretch>
            <a:fillRect/>
          </a:stretch>
        </p:blipFill>
        <p:spPr bwMode="auto">
          <a:xfrm>
            <a:off x="7286625" y="5772150"/>
            <a:ext cx="1744663" cy="94932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853" r:id="rId1"/>
    <p:sldLayoutId id="2147483848" r:id="rId2"/>
    <p:sldLayoutId id="2147483854" r:id="rId3"/>
    <p:sldLayoutId id="2147483855" r:id="rId4"/>
    <p:sldLayoutId id="2147483856" r:id="rId5"/>
    <p:sldLayoutId id="2147483849" r:id="rId6"/>
    <p:sldLayoutId id="2147483857" r:id="rId7"/>
    <p:sldLayoutId id="2147483850" r:id="rId8"/>
    <p:sldLayoutId id="2147483858" r:id="rId9"/>
    <p:sldLayoutId id="2147483851" r:id="rId10"/>
    <p:sldLayoutId id="2147483852"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hvmas-ng.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995" y="779428"/>
            <a:ext cx="7772400" cy="1855822"/>
          </a:xfrm>
        </p:spPr>
        <p:txBody>
          <a:bodyPr/>
          <a:lstStyle/>
          <a:p>
            <a:pPr eaLnBrk="1" fontAlgn="auto" hangingPunct="1">
              <a:spcAft>
                <a:spcPts val="0"/>
              </a:spcAft>
              <a:defRPr/>
            </a:pPr>
            <a:r>
              <a:rPr lang="en-US" sz="4400" dirty="0" smtClean="0">
                <a:solidFill>
                  <a:srgbClr val="00B0F0"/>
                </a:solidFill>
                <a:latin typeface="Calibri" pitchFamily="34" charset="0"/>
                <a:cs typeface="Arial" pitchFamily="34" charset="0"/>
              </a:rPr>
              <a:t>NEW HIV VACCINE AND MICROBICIDE ADVOCACY SOCIETY (NHVMAS)</a:t>
            </a:r>
            <a:endParaRPr lang="en-US" sz="4400" dirty="0">
              <a:solidFill>
                <a:srgbClr val="00B0F0"/>
              </a:solidFill>
              <a:latin typeface="Calibri" pitchFamily="34" charset="0"/>
              <a:cs typeface="Arial" pitchFamily="34" charset="0"/>
            </a:endParaRPr>
          </a:p>
        </p:txBody>
      </p:sp>
      <p:sp>
        <p:nvSpPr>
          <p:cNvPr id="8195" name="Subtitle 2"/>
          <p:cNvSpPr>
            <a:spLocks noGrp="1"/>
          </p:cNvSpPr>
          <p:nvPr>
            <p:ph type="subTitle" idx="1"/>
          </p:nvPr>
        </p:nvSpPr>
        <p:spPr>
          <a:xfrm>
            <a:off x="668338" y="2962275"/>
            <a:ext cx="7523162" cy="2076450"/>
          </a:xfrm>
        </p:spPr>
        <p:txBody>
          <a:bodyPr/>
          <a:lstStyle/>
          <a:p>
            <a:pPr eaLnBrk="1" hangingPunct="1">
              <a:spcBef>
                <a:spcPct val="0"/>
              </a:spcBef>
            </a:pPr>
            <a:r>
              <a:rPr lang="en-US" sz="2600" dirty="0" smtClean="0">
                <a:solidFill>
                  <a:schemeClr val="accent1"/>
                </a:solidFill>
                <a:latin typeface="Calibri" pitchFamily="34" charset="0"/>
              </a:rPr>
              <a:t>51/52 IJAIYE ROAD, BESIDE UBA BANK, OGBA, IKEJA</a:t>
            </a:r>
          </a:p>
          <a:p>
            <a:pPr eaLnBrk="1" hangingPunct="1">
              <a:spcBef>
                <a:spcPct val="0"/>
              </a:spcBef>
            </a:pPr>
            <a:r>
              <a:rPr lang="en-US" sz="2600" dirty="0" smtClean="0">
                <a:solidFill>
                  <a:schemeClr val="accent1"/>
                </a:solidFill>
                <a:latin typeface="Calibri" pitchFamily="34" charset="0"/>
              </a:rPr>
              <a:t>LAGOS NIGERIA.</a:t>
            </a:r>
          </a:p>
          <a:p>
            <a:pPr eaLnBrk="1" hangingPunct="1">
              <a:spcBef>
                <a:spcPct val="0"/>
              </a:spcBef>
            </a:pPr>
            <a:r>
              <a:rPr lang="en-US" sz="2600" dirty="0" smtClean="0">
                <a:solidFill>
                  <a:schemeClr val="accent1"/>
                </a:solidFill>
                <a:latin typeface="Calibri" pitchFamily="34" charset="0"/>
              </a:rPr>
              <a:t>WEBSITE: </a:t>
            </a:r>
            <a:r>
              <a:rPr lang="en-US" sz="2600" dirty="0" smtClean="0">
                <a:solidFill>
                  <a:schemeClr val="accent1"/>
                </a:solidFill>
                <a:latin typeface="Calibri" pitchFamily="34" charset="0"/>
                <a:hlinkClick r:id="rId3"/>
              </a:rPr>
              <a:t>www.nhvmas-ng.org</a:t>
            </a:r>
            <a:endParaRPr lang="en-US" sz="2600" dirty="0" smtClean="0">
              <a:solidFill>
                <a:schemeClr val="accent1"/>
              </a:solidFill>
              <a:latin typeface="Calibri" pitchFamily="34" charset="0"/>
            </a:endParaRPr>
          </a:p>
          <a:p>
            <a:pPr eaLnBrk="1" hangingPunct="1">
              <a:spcBef>
                <a:spcPct val="0"/>
              </a:spcBef>
            </a:pPr>
            <a:r>
              <a:rPr lang="en-US" sz="2600" dirty="0" smtClean="0">
                <a:solidFill>
                  <a:schemeClr val="accent1"/>
                </a:solidFill>
                <a:latin typeface="Calibri" pitchFamily="34" charset="0"/>
              </a:rPr>
              <a:t>PHONE NUMBER: +234 1 8195255</a:t>
            </a:r>
          </a:p>
          <a:p>
            <a:pPr eaLnBrk="1" hangingPunct="1">
              <a:spcBef>
                <a:spcPct val="0"/>
              </a:spcBef>
            </a:pPr>
            <a:endParaRPr lang="en-US" sz="2600" dirty="0" smtClean="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defRPr/>
            </a:pPr>
            <a:r>
              <a:rPr lang="en-GB" b="1" dirty="0" smtClean="0">
                <a:solidFill>
                  <a:srgbClr val="0070C0"/>
                </a:solidFill>
                <a:latin typeface="Calibri" pitchFamily="34" charset="0"/>
              </a:rPr>
              <a:t>Curriculum developed - 3</a:t>
            </a:r>
            <a:endParaRPr lang="yo-NG" dirty="0">
              <a:solidFill>
                <a:srgbClr val="0070C0"/>
              </a:solidFill>
              <a:latin typeface="Calibri" pitchFamily="34" charset="0"/>
            </a:endParaRPr>
          </a:p>
        </p:txBody>
      </p:sp>
      <p:sp>
        <p:nvSpPr>
          <p:cNvPr id="17411" name="Content Placeholder 2"/>
          <p:cNvSpPr>
            <a:spLocks noGrp="1"/>
          </p:cNvSpPr>
          <p:nvPr>
            <p:ph sz="half" idx="1"/>
          </p:nvPr>
        </p:nvSpPr>
        <p:spPr>
          <a:xfrm>
            <a:off x="457200" y="1600200"/>
            <a:ext cx="4835525" cy="4525963"/>
          </a:xfrm>
        </p:spPr>
        <p:txBody>
          <a:bodyPr/>
          <a:lstStyle/>
          <a:p>
            <a:endParaRPr lang="en-GB" smtClean="0"/>
          </a:p>
          <a:p>
            <a:r>
              <a:rPr lang="en-GB" smtClean="0">
                <a:solidFill>
                  <a:srgbClr val="92D050"/>
                </a:solidFill>
                <a:latin typeface="Calibri" pitchFamily="34" charset="0"/>
              </a:rPr>
              <a:t>A third manual developed on community engagement in research.</a:t>
            </a:r>
          </a:p>
          <a:p>
            <a:r>
              <a:rPr lang="en-GB" smtClean="0">
                <a:solidFill>
                  <a:srgbClr val="92D050"/>
                </a:solidFill>
                <a:latin typeface="Calibri" pitchFamily="34" charset="0"/>
              </a:rPr>
              <a:t>This has continually been used in over 15 trainings implemented by NHVMAS for researchers since 2010.</a:t>
            </a:r>
          </a:p>
          <a:p>
            <a:pPr>
              <a:buFont typeface="Wingdings" pitchFamily="2" charset="2"/>
              <a:buNone/>
            </a:pPr>
            <a:endParaRPr lang="yo-NG" smtClean="0"/>
          </a:p>
        </p:txBody>
      </p:sp>
      <p:pic>
        <p:nvPicPr>
          <p:cNvPr id="17412" name="Picture 2"/>
          <p:cNvPicPr>
            <a:picLocks noGrp="1" noChangeAspect="1" noChangeArrowheads="1"/>
          </p:cNvPicPr>
          <p:nvPr>
            <p:ph sz="half" idx="2"/>
          </p:nvPr>
        </p:nvPicPr>
        <p:blipFill>
          <a:blip r:embed="rId2"/>
          <a:srcRect/>
          <a:stretch>
            <a:fillRect/>
          </a:stretch>
        </p:blipFill>
        <p:spPr>
          <a:xfrm>
            <a:off x="5599113" y="1600200"/>
            <a:ext cx="3294062"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2763"/>
            <a:ext cx="8229600" cy="914400"/>
          </a:xfrm>
        </p:spPr>
        <p:txBody>
          <a:bodyPr/>
          <a:lstStyle/>
          <a:p>
            <a:pPr>
              <a:defRPr/>
            </a:pPr>
            <a:r>
              <a:rPr lang="en-GB" b="1" dirty="0" smtClean="0">
                <a:solidFill>
                  <a:srgbClr val="0070C0"/>
                </a:solidFill>
                <a:latin typeface="Calibri" pitchFamily="34" charset="0"/>
              </a:rPr>
              <a:t>Curriculum Development- 4</a:t>
            </a:r>
            <a:endParaRPr lang="yo-NG" dirty="0">
              <a:solidFill>
                <a:srgbClr val="0070C0"/>
              </a:solidFill>
              <a:latin typeface="Calibri" pitchFamily="34" charset="0"/>
            </a:endParaRPr>
          </a:p>
        </p:txBody>
      </p:sp>
      <p:sp>
        <p:nvSpPr>
          <p:cNvPr id="18435" name="Content Placeholder 4"/>
          <p:cNvSpPr>
            <a:spLocks noGrp="1"/>
          </p:cNvSpPr>
          <p:nvPr>
            <p:ph sz="half" idx="1"/>
          </p:nvPr>
        </p:nvSpPr>
        <p:spPr>
          <a:xfrm>
            <a:off x="457200" y="1600200"/>
            <a:ext cx="5051425" cy="4997450"/>
          </a:xfrm>
        </p:spPr>
        <p:txBody>
          <a:bodyPr/>
          <a:lstStyle/>
          <a:p>
            <a:r>
              <a:rPr lang="en-GB" smtClean="0">
                <a:solidFill>
                  <a:srgbClr val="92D050"/>
                </a:solidFill>
                <a:latin typeface="Calibri" pitchFamily="34" charset="0"/>
              </a:rPr>
              <a:t>A 52 weeks self ethics training manual was also developed.</a:t>
            </a:r>
          </a:p>
          <a:p>
            <a:r>
              <a:rPr lang="en-GB" smtClean="0">
                <a:solidFill>
                  <a:srgbClr val="92D050"/>
                </a:solidFill>
                <a:latin typeface="Calibri" pitchFamily="34" charset="0"/>
              </a:rPr>
              <a:t>A 12 weeks online education on respect for persons had been conducted.</a:t>
            </a:r>
          </a:p>
          <a:p>
            <a:r>
              <a:rPr lang="en-GB" smtClean="0">
                <a:solidFill>
                  <a:srgbClr val="92D050"/>
                </a:solidFill>
                <a:latin typeface="Calibri" pitchFamily="34" charset="0"/>
              </a:rPr>
              <a:t>Manual currently being developed as an online tool for researchers and IRBs in collaboration with Global Health, Oxford University</a:t>
            </a:r>
            <a:endParaRPr lang="yo-NG" smtClean="0">
              <a:solidFill>
                <a:srgbClr val="92D050"/>
              </a:solidFill>
              <a:latin typeface="Calibri" pitchFamily="34" charset="0"/>
            </a:endParaRPr>
          </a:p>
        </p:txBody>
      </p:sp>
      <p:pic>
        <p:nvPicPr>
          <p:cNvPr id="18436" name="Picture 2"/>
          <p:cNvPicPr>
            <a:picLocks noGrp="1" noChangeAspect="1" noChangeArrowheads="1"/>
          </p:cNvPicPr>
          <p:nvPr>
            <p:ph sz="half" idx="2"/>
          </p:nvPr>
        </p:nvPicPr>
        <p:blipFill>
          <a:blip r:embed="rId2"/>
          <a:srcRect/>
          <a:stretch>
            <a:fillRect/>
          </a:stretch>
        </p:blipFill>
        <p:spPr>
          <a:xfrm>
            <a:off x="5580063" y="1600200"/>
            <a:ext cx="3181350"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0070C0"/>
                </a:solidFill>
                <a:latin typeface="Calibri" pitchFamily="34" charset="0"/>
              </a:rPr>
              <a:t>OTHER SUCCESS STORIES</a:t>
            </a:r>
            <a:endParaRPr lang="yo-NG" b="1" dirty="0">
              <a:solidFill>
                <a:srgbClr val="0070C0"/>
              </a:solidFill>
              <a:latin typeface="Calibri" pitchFamily="34" charset="0"/>
            </a:endParaRPr>
          </a:p>
        </p:txBody>
      </p:sp>
      <p:sp>
        <p:nvSpPr>
          <p:cNvPr id="19459" name="Content Placeholder 2"/>
          <p:cNvSpPr>
            <a:spLocks noGrp="1"/>
          </p:cNvSpPr>
          <p:nvPr>
            <p:ph idx="1"/>
          </p:nvPr>
        </p:nvSpPr>
        <p:spPr/>
        <p:txBody>
          <a:bodyPr/>
          <a:lstStyle/>
          <a:p>
            <a:endParaRPr lang="en-GB" smtClean="0"/>
          </a:p>
          <a:p>
            <a:r>
              <a:rPr lang="en-GB" sz="2800" smtClean="0">
                <a:solidFill>
                  <a:srgbClr val="92D050"/>
                </a:solidFill>
                <a:latin typeface="Calibri" pitchFamily="34" charset="0"/>
              </a:rPr>
              <a:t>Multiple round table meetings with the public, journalists to update them on HIV prevention research efforts.</a:t>
            </a:r>
          </a:p>
          <a:p>
            <a:r>
              <a:rPr lang="en-GB" sz="2800" smtClean="0">
                <a:solidFill>
                  <a:srgbClr val="92D050"/>
                </a:solidFill>
                <a:latin typeface="Calibri" pitchFamily="34" charset="0"/>
              </a:rPr>
              <a:t>Provide regular updates and information to over 5000 persons through 6 listservs for journalists, advocates, policy makers, researchers, ethicists .</a:t>
            </a:r>
          </a:p>
          <a:p>
            <a:r>
              <a:rPr lang="en-GB" sz="2800" smtClean="0">
                <a:solidFill>
                  <a:srgbClr val="92D050"/>
                </a:solidFill>
                <a:latin typeface="Calibri" pitchFamily="34" charset="0"/>
              </a:rPr>
              <a:t>Committed to building capacity of vulnerable communities to engage with research.</a:t>
            </a:r>
            <a:endParaRPr lang="yo-NG" sz="2800" smtClean="0">
              <a:solidFill>
                <a:srgbClr val="92D05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B0F0"/>
                </a:solidFill>
                <a:latin typeface="Calibri" pitchFamily="34" charset="0"/>
                <a:cs typeface="Arial" charset="0"/>
              </a:rPr>
              <a:t>MY WORK IN NHVMAS</a:t>
            </a:r>
            <a:endParaRPr lang="en-US" dirty="0"/>
          </a:p>
        </p:txBody>
      </p:sp>
      <p:sp>
        <p:nvSpPr>
          <p:cNvPr id="14339" name="Content Placeholder 2"/>
          <p:cNvSpPr>
            <a:spLocks noGrp="1"/>
          </p:cNvSpPr>
          <p:nvPr>
            <p:ph idx="1"/>
          </p:nvPr>
        </p:nvSpPr>
        <p:spPr/>
        <p:txBody>
          <a:bodyPr/>
          <a:lstStyle/>
          <a:p>
            <a:pPr>
              <a:defRPr/>
            </a:pPr>
            <a:endParaRPr lang="en-US" sz="2800" dirty="0" smtClean="0">
              <a:solidFill>
                <a:schemeClr val="accent1">
                  <a:lumMod val="60000"/>
                  <a:lumOff val="40000"/>
                </a:schemeClr>
              </a:solidFill>
            </a:endParaRPr>
          </a:p>
          <a:p>
            <a:pPr>
              <a:defRPr/>
            </a:pPr>
            <a:r>
              <a:rPr lang="en-US" sz="2800" dirty="0" smtClean="0">
                <a:solidFill>
                  <a:srgbClr val="92D050"/>
                </a:solidFill>
              </a:rPr>
              <a:t>Organize community mobilization </a:t>
            </a:r>
            <a:r>
              <a:rPr lang="en-US" sz="2800" dirty="0" err="1" smtClean="0">
                <a:solidFill>
                  <a:srgbClr val="92D050"/>
                </a:solidFill>
              </a:rPr>
              <a:t>programmes</a:t>
            </a:r>
            <a:r>
              <a:rPr lang="en-US" sz="2800" dirty="0" smtClean="0">
                <a:solidFill>
                  <a:srgbClr val="92D050"/>
                </a:solidFill>
              </a:rPr>
              <a:t> and implement the trainings</a:t>
            </a:r>
          </a:p>
          <a:p>
            <a:pPr>
              <a:defRPr/>
            </a:pPr>
            <a:r>
              <a:rPr lang="en-US" sz="2800" dirty="0" smtClean="0">
                <a:solidFill>
                  <a:srgbClr val="92D050"/>
                </a:solidFill>
              </a:rPr>
              <a:t>Facilitate STI, HIV and AIDS training and relating it to NPT and research literacy </a:t>
            </a:r>
          </a:p>
          <a:p>
            <a:pPr>
              <a:defRPr/>
            </a:pPr>
            <a:r>
              <a:rPr lang="en-US" sz="2800" dirty="0" smtClean="0">
                <a:solidFill>
                  <a:srgbClr val="92D050"/>
                </a:solidFill>
              </a:rPr>
              <a:t>Report writing and information dissemination on </a:t>
            </a:r>
            <a:r>
              <a:rPr lang="en-US" sz="2800" dirty="0" err="1" smtClean="0">
                <a:solidFill>
                  <a:srgbClr val="92D050"/>
                </a:solidFill>
              </a:rPr>
              <a:t>programmes</a:t>
            </a:r>
            <a:r>
              <a:rPr lang="en-US" sz="2800" dirty="0" smtClean="0">
                <a:solidFill>
                  <a:srgbClr val="92D050"/>
                </a:solidFill>
              </a:rPr>
              <a:t> implemented in NHVMAS</a:t>
            </a:r>
          </a:p>
          <a:p>
            <a:pPr>
              <a:defRPr/>
            </a:pPr>
            <a:r>
              <a:rPr lang="en-US" sz="2800" dirty="0" smtClean="0">
                <a:solidFill>
                  <a:srgbClr val="92D050"/>
                </a:solidFill>
              </a:rPr>
              <a:t>Providing financial logistic support for the organisation</a:t>
            </a:r>
          </a:p>
          <a:p>
            <a:pPr>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2763"/>
            <a:ext cx="8229600" cy="914400"/>
          </a:xfrm>
        </p:spPr>
        <p:txBody>
          <a:bodyPr/>
          <a:lstStyle/>
          <a:p>
            <a:pPr>
              <a:defRPr/>
            </a:pPr>
            <a:r>
              <a:rPr lang="en-GB" b="1" dirty="0" smtClean="0">
                <a:solidFill>
                  <a:schemeClr val="tx2">
                    <a:lumMod val="75000"/>
                  </a:schemeClr>
                </a:solidFill>
                <a:latin typeface="Calibri" pitchFamily="34" charset="0"/>
              </a:rPr>
              <a:t>Other works</a:t>
            </a:r>
            <a:endParaRPr lang="yo-NG" b="1" dirty="0">
              <a:solidFill>
                <a:schemeClr val="tx2">
                  <a:lumMod val="75000"/>
                </a:schemeClr>
              </a:solidFill>
              <a:latin typeface="Calibri" pitchFamily="34" charset="0"/>
            </a:endParaRPr>
          </a:p>
        </p:txBody>
      </p:sp>
      <p:sp>
        <p:nvSpPr>
          <p:cNvPr id="21507" name="Content Placeholder 4"/>
          <p:cNvSpPr>
            <a:spLocks noGrp="1"/>
          </p:cNvSpPr>
          <p:nvPr>
            <p:ph sz="half" idx="1"/>
          </p:nvPr>
        </p:nvSpPr>
        <p:spPr>
          <a:xfrm>
            <a:off x="463550" y="1417638"/>
            <a:ext cx="4860925" cy="5297487"/>
          </a:xfrm>
        </p:spPr>
        <p:txBody>
          <a:bodyPr/>
          <a:lstStyle/>
          <a:p>
            <a:r>
              <a:rPr lang="en-GB" smtClean="0">
                <a:solidFill>
                  <a:srgbClr val="92D050"/>
                </a:solidFill>
                <a:latin typeface="Calibri" pitchFamily="34" charset="0"/>
              </a:rPr>
              <a:t>Multiple supportive materials for other NGOs to work with eg the field guide.</a:t>
            </a:r>
          </a:p>
          <a:p>
            <a:r>
              <a:rPr lang="en-GB" smtClean="0">
                <a:solidFill>
                  <a:srgbClr val="92D050"/>
                </a:solidFill>
                <a:latin typeface="Calibri" pitchFamily="34" charset="0"/>
              </a:rPr>
              <a:t>Engage with policy makers to ensure translation of science to policy eg the anal sex advocacy agenda.</a:t>
            </a:r>
          </a:p>
          <a:p>
            <a:r>
              <a:rPr lang="en-GB" smtClean="0">
                <a:solidFill>
                  <a:srgbClr val="92D050"/>
                </a:solidFill>
                <a:latin typeface="Calibri" pitchFamily="34" charset="0"/>
              </a:rPr>
              <a:t>Engaged with clinical trials eg HIV vaccine demonstration project and PrEP feasibility study.</a:t>
            </a:r>
          </a:p>
          <a:p>
            <a:endParaRPr lang="en-GB" smtClean="0">
              <a:solidFill>
                <a:srgbClr val="92D050"/>
              </a:solidFill>
              <a:latin typeface="Calibri" pitchFamily="34" charset="0"/>
            </a:endParaRPr>
          </a:p>
          <a:p>
            <a:endParaRPr lang="en-GB" smtClean="0"/>
          </a:p>
          <a:p>
            <a:endParaRPr lang="yo-NG" smtClean="0"/>
          </a:p>
        </p:txBody>
      </p:sp>
      <p:pic>
        <p:nvPicPr>
          <p:cNvPr id="21508" name="Picture 3"/>
          <p:cNvPicPr>
            <a:picLocks noGrp="1" noChangeAspect="1" noChangeArrowheads="1"/>
          </p:cNvPicPr>
          <p:nvPr>
            <p:ph sz="half" idx="2"/>
          </p:nvPr>
        </p:nvPicPr>
        <p:blipFill>
          <a:blip r:embed="rId2"/>
          <a:srcRect/>
          <a:stretch>
            <a:fillRect/>
          </a:stretch>
        </p:blipFill>
        <p:spPr>
          <a:xfrm>
            <a:off x="5486400" y="1390650"/>
            <a:ext cx="3208338" cy="2413000"/>
          </a:xfrm>
          <a:noFill/>
        </p:spPr>
      </p:pic>
      <p:pic>
        <p:nvPicPr>
          <p:cNvPr id="21509" name="Picture 5"/>
          <p:cNvPicPr>
            <a:picLocks noChangeAspect="1" noChangeArrowheads="1"/>
          </p:cNvPicPr>
          <p:nvPr/>
        </p:nvPicPr>
        <p:blipFill>
          <a:blip r:embed="rId3"/>
          <a:srcRect/>
          <a:stretch>
            <a:fillRect/>
          </a:stretch>
        </p:blipFill>
        <p:spPr bwMode="auto">
          <a:xfrm>
            <a:off x="5453063" y="3952875"/>
            <a:ext cx="324802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B0F0"/>
                </a:solidFill>
                <a:latin typeface="Calibri" pitchFamily="34" charset="0"/>
                <a:cs typeface="Arial" charset="0"/>
              </a:rPr>
              <a:t>MY EXPECTATION IN IDRC </a:t>
            </a:r>
            <a:endParaRPr lang="en-US" dirty="0"/>
          </a:p>
        </p:txBody>
      </p:sp>
      <p:sp>
        <p:nvSpPr>
          <p:cNvPr id="22531" name="Content Placeholder 2"/>
          <p:cNvSpPr>
            <a:spLocks noGrp="1"/>
          </p:cNvSpPr>
          <p:nvPr>
            <p:ph idx="1"/>
          </p:nvPr>
        </p:nvSpPr>
        <p:spPr/>
        <p:txBody>
          <a:bodyPr/>
          <a:lstStyle/>
          <a:p>
            <a:r>
              <a:rPr lang="en-US" sz="2600" smtClean="0">
                <a:solidFill>
                  <a:schemeClr val="accent1"/>
                </a:solidFill>
                <a:latin typeface="Calibri" pitchFamily="34" charset="0"/>
              </a:rPr>
              <a:t>Learn how to design and upgrade website in a friendly way and establish linkage to social media like facebook, twitter, flicker, YouTube, Linkedln</a:t>
            </a:r>
          </a:p>
          <a:p>
            <a:r>
              <a:rPr lang="en-US" sz="2600" smtClean="0">
                <a:solidFill>
                  <a:schemeClr val="accent1"/>
                </a:solidFill>
                <a:latin typeface="Calibri" pitchFamily="34" charset="0"/>
              </a:rPr>
              <a:t>Learn how to post educative information onto websites, such as programme reports, in a way that it is public and reader friendly</a:t>
            </a:r>
          </a:p>
          <a:p>
            <a:r>
              <a:rPr lang="en-US" sz="2600" smtClean="0">
                <a:solidFill>
                  <a:schemeClr val="accent1"/>
                </a:solidFill>
                <a:latin typeface="Calibri" pitchFamily="34" charset="0"/>
              </a:rPr>
              <a:t>Learn how to generate and write organisational reports that promote the visibility of the organisation</a:t>
            </a:r>
          </a:p>
          <a:p>
            <a:r>
              <a:rPr lang="en-US" sz="2600" smtClean="0">
                <a:solidFill>
                  <a:schemeClr val="accent1"/>
                </a:solidFill>
                <a:latin typeface="Calibri" pitchFamily="34" charset="0"/>
              </a:rPr>
              <a:t>Learn how to write and win grants that will support the organisation to grow its media engagement programme.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chemeClr val="tx2">
                    <a:lumMod val="75000"/>
                  </a:schemeClr>
                </a:solidFill>
                <a:latin typeface="Calibri" pitchFamily="34" charset="0"/>
                <a:cs typeface="Calibri" pitchFamily="34" charset="0"/>
              </a:rPr>
              <a:t>ACHIEVEMENT FROM EDCTP</a:t>
            </a:r>
            <a:endParaRPr lang="en-GB" b="1" dirty="0">
              <a:solidFill>
                <a:schemeClr val="tx2">
                  <a:lumMod val="75000"/>
                </a:schemeClr>
              </a:solidFill>
              <a:latin typeface="Calibri" pitchFamily="34" charset="0"/>
              <a:cs typeface="Calibri" pitchFamily="34" charset="0"/>
            </a:endParaRPr>
          </a:p>
        </p:txBody>
      </p:sp>
      <p:sp>
        <p:nvSpPr>
          <p:cNvPr id="23555" name="Content Placeholder 2"/>
          <p:cNvSpPr>
            <a:spLocks noGrp="1"/>
          </p:cNvSpPr>
          <p:nvPr>
            <p:ph idx="1"/>
          </p:nvPr>
        </p:nvSpPr>
        <p:spPr/>
        <p:txBody>
          <a:bodyPr/>
          <a:lstStyle/>
          <a:p>
            <a:r>
              <a:rPr lang="en-GB" smtClean="0">
                <a:solidFill>
                  <a:srgbClr val="92D050"/>
                </a:solidFill>
              </a:rPr>
              <a:t>Using Google analytic to analyse website</a:t>
            </a:r>
          </a:p>
          <a:p>
            <a:r>
              <a:rPr lang="en-GB" smtClean="0">
                <a:solidFill>
                  <a:srgbClr val="92D050"/>
                </a:solidFill>
              </a:rPr>
              <a:t>Using Google Alert to generate information to be posted to face-book or twitter</a:t>
            </a:r>
          </a:p>
          <a:p>
            <a:r>
              <a:rPr lang="en-GB" smtClean="0">
                <a:solidFill>
                  <a:srgbClr val="92D050"/>
                </a:solidFill>
              </a:rPr>
              <a:t>Updating of information on eAlert using the ready made template  </a:t>
            </a:r>
          </a:p>
          <a:p>
            <a:r>
              <a:rPr lang="en-GB" smtClean="0">
                <a:solidFill>
                  <a:srgbClr val="92D050"/>
                </a:solidFill>
              </a:rPr>
              <a:t>Visit to Radio Nether-land Worldwide</a:t>
            </a:r>
          </a:p>
          <a:p>
            <a:r>
              <a:rPr lang="en-GB" smtClean="0">
                <a:solidFill>
                  <a:srgbClr val="92D050"/>
                </a:solidFill>
              </a:rPr>
              <a:t>How to handle funders finance / financial report</a:t>
            </a:r>
          </a:p>
          <a:p>
            <a:endParaRPr lang="en-GB" smtClean="0"/>
          </a:p>
          <a:p>
            <a:endParaRPr lang="en-GB"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274638"/>
            <a:ext cx="8720137" cy="995362"/>
          </a:xfrm>
        </p:spPr>
        <p:txBody>
          <a:bodyPr/>
          <a:lstStyle/>
          <a:p>
            <a:pPr eaLnBrk="1" fontAlgn="auto" hangingPunct="1">
              <a:spcAft>
                <a:spcPts val="0"/>
              </a:spcAft>
              <a:defRPr/>
            </a:pPr>
            <a:r>
              <a:rPr lang="en-US" sz="4400" b="1" dirty="0">
                <a:solidFill>
                  <a:srgbClr val="00B0F0"/>
                </a:solidFill>
                <a:latin typeface="Calibri" pitchFamily="34" charset="0"/>
                <a:cs typeface="Arial" charset="0"/>
              </a:rPr>
              <a:t>ABOUT NHVMAS</a:t>
            </a:r>
            <a:endParaRPr lang="en-US" sz="4400" dirty="0">
              <a:solidFill>
                <a:srgbClr val="00B0F0"/>
              </a:solidFill>
              <a:latin typeface="Calibri" pitchFamily="34" charset="0"/>
            </a:endParaRPr>
          </a:p>
        </p:txBody>
      </p:sp>
      <p:sp>
        <p:nvSpPr>
          <p:cNvPr id="9219" name="Content Placeholder 2"/>
          <p:cNvSpPr>
            <a:spLocks noGrp="1"/>
          </p:cNvSpPr>
          <p:nvPr>
            <p:ph idx="1"/>
          </p:nvPr>
        </p:nvSpPr>
        <p:spPr>
          <a:xfrm>
            <a:off x="211138" y="1270000"/>
            <a:ext cx="8721725" cy="5446713"/>
          </a:xfrm>
        </p:spPr>
        <p:txBody>
          <a:bodyPr/>
          <a:lstStyle/>
          <a:p>
            <a:pPr eaLnBrk="1" hangingPunct="1">
              <a:lnSpc>
                <a:spcPct val="90000"/>
              </a:lnSpc>
              <a:buClr>
                <a:srgbClr val="ECE2B6"/>
              </a:buClr>
              <a:buFont typeface="Wingdings" pitchFamily="2" charset="2"/>
              <a:buChar char=""/>
            </a:pPr>
            <a:r>
              <a:rPr lang="en-GB" sz="2800" smtClean="0">
                <a:solidFill>
                  <a:srgbClr val="92D050"/>
                </a:solidFill>
                <a:latin typeface="Calibri" pitchFamily="34" charset="0"/>
                <a:cs typeface="Arial" charset="0"/>
              </a:rPr>
              <a:t>NHVMAS was established in mid 2003 as a broad movement of vaccine and microbicide advocates. </a:t>
            </a:r>
          </a:p>
          <a:p>
            <a:pPr eaLnBrk="1" hangingPunct="1">
              <a:lnSpc>
                <a:spcPct val="90000"/>
              </a:lnSpc>
              <a:buClr>
                <a:srgbClr val="ECE2B6"/>
              </a:buClr>
              <a:buFont typeface="Wingdings" pitchFamily="2" charset="2"/>
              <a:buChar char=""/>
            </a:pPr>
            <a:r>
              <a:rPr lang="en-GB" sz="2800" smtClean="0">
                <a:solidFill>
                  <a:srgbClr val="92D050"/>
                </a:solidFill>
                <a:latin typeface="Calibri" pitchFamily="34" charset="0"/>
                <a:cs typeface="Arial" charset="0"/>
              </a:rPr>
              <a:t>We promotes active community participation in </a:t>
            </a:r>
            <a:r>
              <a:rPr lang="en-US" sz="2800" smtClean="0">
                <a:solidFill>
                  <a:srgbClr val="92D050"/>
                </a:solidFill>
                <a:latin typeface="Calibri" pitchFamily="34" charset="0"/>
                <a:cs typeface="Arial" charset="0"/>
              </a:rPr>
              <a:t>HIV prevention </a:t>
            </a:r>
            <a:r>
              <a:rPr lang="en-GB" sz="2800" smtClean="0">
                <a:solidFill>
                  <a:srgbClr val="92D050"/>
                </a:solidFill>
                <a:latin typeface="Calibri" pitchFamily="34" charset="0"/>
                <a:cs typeface="Arial" charset="0"/>
              </a:rPr>
              <a:t>research and development </a:t>
            </a:r>
            <a:r>
              <a:rPr lang="en-US" sz="2800" smtClean="0">
                <a:solidFill>
                  <a:srgbClr val="92D050"/>
                </a:solidFill>
                <a:latin typeface="Calibri" pitchFamily="34" charset="0"/>
                <a:cs typeface="Arial" charset="0"/>
              </a:rPr>
              <a:t>through education and empowerment of the research enterprise community</a:t>
            </a:r>
            <a:r>
              <a:rPr lang="en-GB" sz="2800" smtClean="0">
                <a:solidFill>
                  <a:srgbClr val="92D050"/>
                </a:solidFill>
                <a:latin typeface="Calibri" pitchFamily="34" charset="0"/>
                <a:cs typeface="Arial" charset="0"/>
              </a:rPr>
              <a:t>. </a:t>
            </a:r>
          </a:p>
          <a:p>
            <a:pPr eaLnBrk="1" hangingPunct="1">
              <a:lnSpc>
                <a:spcPct val="90000"/>
              </a:lnSpc>
              <a:buClr>
                <a:srgbClr val="ECE2B6"/>
              </a:buClr>
              <a:buFont typeface="Wingdings" pitchFamily="2" charset="2"/>
              <a:buChar char=""/>
            </a:pPr>
            <a:r>
              <a:rPr lang="en-US" sz="2800" smtClean="0">
                <a:solidFill>
                  <a:srgbClr val="92D050"/>
                </a:solidFill>
                <a:latin typeface="Calibri" pitchFamily="34" charset="0"/>
                <a:cs typeface="Arial" charset="0"/>
              </a:rPr>
              <a:t>Training on research literacy for members of potential communities engaged in HIV research, HIV prevention research ethics for community gate keepers and policy advocacy to promote conduct of ethical HIV prevention researches in Nigeria. </a:t>
            </a:r>
          </a:p>
          <a:p>
            <a:pPr eaLnBrk="1" hangingPunct="1">
              <a:lnSpc>
                <a:spcPct val="90000"/>
              </a:lnSpc>
              <a:buClr>
                <a:srgbClr val="ECE2B6"/>
              </a:buClr>
              <a:buFont typeface="Wingdings" pitchFamily="2" charset="2"/>
              <a:buChar char=""/>
            </a:pPr>
            <a:r>
              <a:rPr lang="en-US" sz="2800" smtClean="0">
                <a:solidFill>
                  <a:srgbClr val="92D050"/>
                </a:solidFill>
                <a:latin typeface="Calibri" pitchFamily="34" charset="0"/>
                <a:cs typeface="Cordia New" pitchFamily="34" charset="-34"/>
              </a:rPr>
              <a:t>Teachers in educating sectors on relevant knowledge in HIV prevention information</a:t>
            </a:r>
            <a:r>
              <a:rPr lang="en-US" sz="2800" smtClean="0">
                <a:latin typeface="Calibri" pitchFamily="34" charset="0"/>
                <a:cs typeface="Cordia New" pitchFamily="34" charset="-34"/>
              </a:rPr>
              <a:t> </a:t>
            </a:r>
          </a:p>
          <a:p>
            <a:pPr algn="just"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B0F0"/>
                </a:solidFill>
                <a:latin typeface="Calibri" pitchFamily="34" charset="0"/>
                <a:cs typeface="Arial" charset="0"/>
              </a:rPr>
              <a:t> NHVMAS MISSION</a:t>
            </a:r>
            <a:endParaRPr lang="en-US" dirty="0"/>
          </a:p>
        </p:txBody>
      </p:sp>
      <p:sp>
        <p:nvSpPr>
          <p:cNvPr id="3" name="Content Placeholder 2"/>
          <p:cNvSpPr>
            <a:spLocks noGrp="1"/>
          </p:cNvSpPr>
          <p:nvPr>
            <p:ph idx="1"/>
          </p:nvPr>
        </p:nvSpPr>
        <p:spPr/>
        <p:txBody>
          <a:bodyPr/>
          <a:lstStyle/>
          <a:p>
            <a:pPr>
              <a:defRPr/>
            </a:pPr>
            <a:r>
              <a:rPr lang="en-GB" sz="2600" dirty="0" smtClean="0">
                <a:solidFill>
                  <a:srgbClr val="92D050"/>
                </a:solidFill>
                <a:latin typeface="Calibri" pitchFamily="34" charset="0"/>
                <a:cs typeface="Arial" charset="0"/>
              </a:rPr>
              <a:t>To halt the spread of HIV  and AIDS in Nigeria by increasing the range of HIV prevention tools through ensuring the availability of safe, effective, acceptable and affordable New HIV Prevention Technologies and tools for all Nigerians as soon as they are discovered </a:t>
            </a:r>
            <a:endParaRPr lang="en-US" sz="2600" dirty="0" smtClean="0">
              <a:latin typeface="Calibri" pitchFamily="34" charset="0"/>
            </a:endParaRPr>
          </a:p>
          <a:p>
            <a:pPr marL="411480" algn="just" eaLnBrk="1" fontAlgn="auto" hangingPunct="1">
              <a:lnSpc>
                <a:spcPct val="90000"/>
              </a:lnSpc>
              <a:spcAft>
                <a:spcPts val="0"/>
              </a:spcAft>
              <a:buClr>
                <a:srgbClr val="ECE2B6"/>
              </a:buClr>
              <a:buFont typeface="Wingdings" pitchFamily="2" charset="2"/>
              <a:buNone/>
              <a:defRPr/>
            </a:pPr>
            <a:endParaRPr lang="en-GB" sz="3200" dirty="0" smtClean="0">
              <a:solidFill>
                <a:srgbClr val="92D050"/>
              </a:solidFill>
              <a:latin typeface="Calibri" charset="0"/>
              <a:cs typeface="Arial" charset="0"/>
            </a:endParaRPr>
          </a:p>
          <a:p>
            <a:pPr marL="411480" eaLnBrk="1" fontAlgn="auto" hangingPunct="1">
              <a:lnSpc>
                <a:spcPct val="90000"/>
              </a:lnSpc>
              <a:spcAft>
                <a:spcPts val="0"/>
              </a:spcAft>
              <a:buClr>
                <a:srgbClr val="ECE2B6"/>
              </a:buClr>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B0F0"/>
                </a:solidFill>
                <a:latin typeface="Calibri" pitchFamily="34" charset="0"/>
                <a:cs typeface="Arial" charset="0"/>
              </a:rPr>
              <a:t>NHVMAS OBJECTIVES</a:t>
            </a:r>
            <a:endParaRPr lang="en-US" dirty="0"/>
          </a:p>
        </p:txBody>
      </p:sp>
      <p:sp>
        <p:nvSpPr>
          <p:cNvPr id="11267" name="Content Placeholder 2"/>
          <p:cNvSpPr>
            <a:spLocks noGrp="1"/>
          </p:cNvSpPr>
          <p:nvPr>
            <p:ph idx="1"/>
          </p:nvPr>
        </p:nvSpPr>
        <p:spPr>
          <a:xfrm>
            <a:off x="914400" y="1403350"/>
            <a:ext cx="7772400" cy="4572000"/>
          </a:xfrm>
        </p:spPr>
        <p:txBody>
          <a:bodyPr/>
          <a:lstStyle/>
          <a:p>
            <a:r>
              <a:rPr lang="en-GB" sz="2600" smtClean="0">
                <a:solidFill>
                  <a:srgbClr val="92D050"/>
                </a:solidFill>
                <a:latin typeface="Calibri" pitchFamily="34" charset="0"/>
                <a:cs typeface="Arial" charset="0"/>
              </a:rPr>
              <a:t>Promote public understanding and support for the participation of Nigeria in international NPT research and development efforts</a:t>
            </a:r>
          </a:p>
          <a:p>
            <a:r>
              <a:rPr lang="en-US" sz="2600" smtClean="0">
                <a:solidFill>
                  <a:srgbClr val="92D050"/>
                </a:solidFill>
                <a:latin typeface="Calibri" pitchFamily="34" charset="0"/>
              </a:rPr>
              <a:t>Ensure access by Nigerians to safe, effective and affordable NPT when developed</a:t>
            </a:r>
          </a:p>
          <a:p>
            <a:r>
              <a:rPr lang="en-US" sz="2600" smtClean="0">
                <a:solidFill>
                  <a:srgbClr val="92D050"/>
                </a:solidFill>
                <a:latin typeface="Calibri" pitchFamily="34" charset="0"/>
              </a:rPr>
              <a:t>Collaborate with other institutions and organizations locally and internationally for rapid development of safe and effective NPT</a:t>
            </a:r>
          </a:p>
          <a:p>
            <a:endParaRPr lang="en-US" sz="2600" smtClean="0">
              <a:solidFill>
                <a:srgbClr val="92D050"/>
              </a:solidFill>
              <a:latin typeface="Calibri" pitchFamily="34" charset="0"/>
            </a:endParaRPr>
          </a:p>
          <a:p>
            <a:endParaRPr lang="en-GB" sz="2600" smtClean="0">
              <a:solidFill>
                <a:srgbClr val="92D050"/>
              </a:solidFill>
              <a:latin typeface="Calibri" pitchFamily="34" charset="0"/>
              <a:cs typeface="Arial" charset="0"/>
            </a:endParaRPr>
          </a:p>
          <a:p>
            <a:endParaRPr lang="en-US" sz="26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B0F0"/>
                </a:solidFill>
                <a:latin typeface="Calibri" pitchFamily="34" charset="0"/>
                <a:cs typeface="Arial" charset="0"/>
              </a:rPr>
              <a:t>NHVMAS STRATEGIES</a:t>
            </a:r>
            <a:endParaRPr lang="en-US" dirty="0"/>
          </a:p>
        </p:txBody>
      </p:sp>
      <p:sp>
        <p:nvSpPr>
          <p:cNvPr id="11267" name="Content Placeholder 2"/>
          <p:cNvSpPr>
            <a:spLocks noGrp="1"/>
          </p:cNvSpPr>
          <p:nvPr>
            <p:ph idx="1"/>
          </p:nvPr>
        </p:nvSpPr>
        <p:spPr>
          <a:xfrm>
            <a:off x="914400" y="1403350"/>
            <a:ext cx="7772400" cy="4572000"/>
          </a:xfrm>
        </p:spPr>
        <p:txBody>
          <a:bodyPr/>
          <a:lstStyle/>
          <a:p>
            <a:pPr lvl="2">
              <a:defRPr/>
            </a:pPr>
            <a:r>
              <a:rPr lang="en-US" b="1" dirty="0" smtClean="0">
                <a:solidFill>
                  <a:schemeClr val="accent1">
                    <a:lumMod val="60000"/>
                    <a:lumOff val="40000"/>
                  </a:schemeClr>
                </a:solidFill>
              </a:rPr>
              <a:t>Public Communication and Enlightenment:</a:t>
            </a:r>
            <a:r>
              <a:rPr lang="en-US" dirty="0" smtClean="0">
                <a:solidFill>
                  <a:schemeClr val="accent1">
                    <a:lumMod val="60000"/>
                    <a:lumOff val="40000"/>
                  </a:schemeClr>
                </a:solidFill>
              </a:rPr>
              <a:t> through workshops, seminars, communication (press articles, TV/radio appearances, publications etc), advocacy visits, meetings, exhibitions, public speaking engagements, roundtable meetings.</a:t>
            </a:r>
          </a:p>
          <a:p>
            <a:pPr lvl="2">
              <a:buFont typeface="Wingdings 2" pitchFamily="18" charset="2"/>
              <a:buNone/>
              <a:defRPr/>
            </a:pPr>
            <a:endParaRPr lang="en-US" dirty="0" smtClean="0">
              <a:solidFill>
                <a:schemeClr val="accent1">
                  <a:lumMod val="60000"/>
                  <a:lumOff val="40000"/>
                </a:schemeClr>
              </a:solidFill>
            </a:endParaRPr>
          </a:p>
          <a:p>
            <a:pPr lvl="2">
              <a:defRPr/>
            </a:pPr>
            <a:r>
              <a:rPr lang="en-US" b="1" dirty="0" smtClean="0">
                <a:solidFill>
                  <a:schemeClr val="accent1">
                    <a:lumMod val="60000"/>
                    <a:lumOff val="40000"/>
                  </a:schemeClr>
                </a:solidFill>
              </a:rPr>
              <a:t>Capacity building</a:t>
            </a:r>
            <a:r>
              <a:rPr lang="en-US" dirty="0" smtClean="0">
                <a:solidFill>
                  <a:schemeClr val="accent1">
                    <a:lumMod val="60000"/>
                    <a:lumOff val="40000"/>
                  </a:schemeClr>
                </a:solidFill>
              </a:rPr>
              <a:t> through facilitation of training opportunities, participation at international conferences and meetings, research assistance, sponsorship of scientific conferences and publication of scientific papers. </a:t>
            </a:r>
            <a:endParaRPr lang="yo-NG" dirty="0" smtClean="0">
              <a:solidFill>
                <a:schemeClr val="accent1">
                  <a:lumMod val="60000"/>
                  <a:lumOff val="40000"/>
                </a:schemeClr>
              </a:solidFill>
            </a:endParaRPr>
          </a:p>
          <a:p>
            <a:pPr lvl="2">
              <a:defRPr/>
            </a:pPr>
            <a:endParaRPr lang="yo-NG" b="1" dirty="0" smtClean="0">
              <a:solidFill>
                <a:schemeClr val="accent1">
                  <a:lumMod val="60000"/>
                  <a:lumOff val="40000"/>
                </a:schemeClr>
              </a:solidFill>
            </a:endParaRPr>
          </a:p>
          <a:p>
            <a:pPr>
              <a:defRPr/>
            </a:pPr>
            <a:endParaRPr lang="en-US" sz="2600" dirty="0" smtClean="0">
              <a:solidFill>
                <a:srgbClr val="92D050"/>
              </a:solidFill>
              <a:latin typeface="Calibri" pitchFamily="34" charset="0"/>
            </a:endParaRPr>
          </a:p>
          <a:p>
            <a:pPr>
              <a:defRPr/>
            </a:pPr>
            <a:endParaRPr lang="en-GB" sz="2600" dirty="0" smtClean="0">
              <a:solidFill>
                <a:srgbClr val="92D050"/>
              </a:solidFill>
              <a:latin typeface="Calibri" pitchFamily="34" charset="0"/>
              <a:cs typeface="Arial" charset="0"/>
            </a:endParaRPr>
          </a:p>
          <a:p>
            <a:pPr>
              <a:defRPr/>
            </a:pPr>
            <a:endParaRPr lang="en-US" sz="2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B0F0"/>
                </a:solidFill>
                <a:latin typeface="Calibri" pitchFamily="34" charset="0"/>
                <a:cs typeface="Arial" charset="0"/>
              </a:rPr>
              <a:t>NHVMAS STRATEGIES - 2</a:t>
            </a:r>
            <a:endParaRPr lang="en-US" dirty="0"/>
          </a:p>
        </p:txBody>
      </p:sp>
      <p:sp>
        <p:nvSpPr>
          <p:cNvPr id="11267" name="Content Placeholder 2"/>
          <p:cNvSpPr>
            <a:spLocks noGrp="1"/>
          </p:cNvSpPr>
          <p:nvPr>
            <p:ph idx="1"/>
          </p:nvPr>
        </p:nvSpPr>
        <p:spPr>
          <a:xfrm>
            <a:off x="914400" y="1403350"/>
            <a:ext cx="7772400" cy="4572000"/>
          </a:xfrm>
        </p:spPr>
        <p:txBody>
          <a:bodyPr/>
          <a:lstStyle/>
          <a:p>
            <a:pPr lvl="2">
              <a:defRPr/>
            </a:pPr>
            <a:r>
              <a:rPr lang="en-US" b="1" dirty="0" smtClean="0">
                <a:solidFill>
                  <a:schemeClr val="accent1">
                    <a:lumMod val="60000"/>
                    <a:lumOff val="40000"/>
                  </a:schemeClr>
                </a:solidFill>
              </a:rPr>
              <a:t>International collaboration </a:t>
            </a:r>
            <a:r>
              <a:rPr lang="en-US" dirty="0" smtClean="0">
                <a:solidFill>
                  <a:schemeClr val="accent1">
                    <a:lumMod val="60000"/>
                    <a:lumOff val="40000"/>
                  </a:schemeClr>
                </a:solidFill>
              </a:rPr>
              <a:t>by building broad international support for the NPT development process in Nigeria and ensuring that Nigeria’s interests are protected in worldwide NPT development efforts.</a:t>
            </a:r>
            <a:endParaRPr lang="yo-NG" dirty="0" smtClean="0">
              <a:solidFill>
                <a:schemeClr val="accent1">
                  <a:lumMod val="60000"/>
                  <a:lumOff val="40000"/>
                </a:schemeClr>
              </a:solidFill>
            </a:endParaRPr>
          </a:p>
          <a:p>
            <a:pPr lvl="2">
              <a:buFont typeface="Wingdings 2" pitchFamily="18" charset="2"/>
              <a:buNone/>
              <a:defRPr/>
            </a:pPr>
            <a:endParaRPr lang="en-US" dirty="0" smtClean="0">
              <a:solidFill>
                <a:schemeClr val="accent1">
                  <a:lumMod val="60000"/>
                  <a:lumOff val="40000"/>
                </a:schemeClr>
              </a:solidFill>
            </a:endParaRPr>
          </a:p>
          <a:p>
            <a:pPr lvl="2">
              <a:defRPr/>
            </a:pPr>
            <a:r>
              <a:rPr lang="en-US" b="1" dirty="0" smtClean="0">
                <a:solidFill>
                  <a:schemeClr val="accent1">
                    <a:lumMod val="60000"/>
                    <a:lumOff val="40000"/>
                  </a:schemeClr>
                </a:solidFill>
              </a:rPr>
              <a:t>Policy Advocacy</a:t>
            </a:r>
            <a:r>
              <a:rPr lang="en-US" dirty="0" smtClean="0">
                <a:solidFill>
                  <a:schemeClr val="accent1">
                    <a:lumMod val="60000"/>
                    <a:lumOff val="40000"/>
                  </a:schemeClr>
                </a:solidFill>
              </a:rPr>
              <a:t> to ensure political commitment to NPT research and development through research, research analyses, policy development, monitoring policy implementation. This will ensure the creation and </a:t>
            </a:r>
            <a:r>
              <a:rPr lang="en-US" dirty="0" err="1" smtClean="0">
                <a:solidFill>
                  <a:schemeClr val="accent1">
                    <a:lumMod val="60000"/>
                    <a:lumOff val="40000"/>
                  </a:schemeClr>
                </a:solidFill>
              </a:rPr>
              <a:t>sustainance</a:t>
            </a:r>
            <a:r>
              <a:rPr lang="en-US" dirty="0" smtClean="0">
                <a:solidFill>
                  <a:schemeClr val="accent1">
                    <a:lumMod val="60000"/>
                    <a:lumOff val="40000"/>
                  </a:schemeClr>
                </a:solidFill>
              </a:rPr>
              <a:t> of a people-friendly policy environment for NPT research in Nigeria</a:t>
            </a:r>
            <a:endParaRPr lang="yo-NG" dirty="0" smtClean="0">
              <a:solidFill>
                <a:schemeClr val="accent1">
                  <a:lumMod val="60000"/>
                  <a:lumOff val="40000"/>
                </a:schemeClr>
              </a:solidFill>
            </a:endParaRPr>
          </a:p>
          <a:p>
            <a:pPr lvl="2">
              <a:defRPr/>
            </a:pPr>
            <a:r>
              <a:rPr lang="en-US" dirty="0" smtClean="0">
                <a:solidFill>
                  <a:schemeClr val="accent1">
                    <a:lumMod val="60000"/>
                    <a:lumOff val="40000"/>
                  </a:schemeClr>
                </a:solidFill>
              </a:rPr>
              <a:t> </a:t>
            </a:r>
            <a:endParaRPr lang="yo-NG" dirty="0" smtClean="0">
              <a:solidFill>
                <a:schemeClr val="accent1">
                  <a:lumMod val="60000"/>
                  <a:lumOff val="40000"/>
                </a:schemeClr>
              </a:solidFill>
            </a:endParaRPr>
          </a:p>
          <a:p>
            <a:pPr lvl="2">
              <a:defRPr/>
            </a:pPr>
            <a:endParaRPr lang="yo-NG" b="1" dirty="0" smtClean="0">
              <a:solidFill>
                <a:schemeClr val="accent1">
                  <a:lumMod val="60000"/>
                  <a:lumOff val="40000"/>
                </a:schemeClr>
              </a:solidFill>
            </a:endParaRPr>
          </a:p>
          <a:p>
            <a:pPr>
              <a:defRPr/>
            </a:pPr>
            <a:endParaRPr lang="en-US" sz="2600" dirty="0" smtClean="0">
              <a:solidFill>
                <a:srgbClr val="92D050"/>
              </a:solidFill>
              <a:latin typeface="Calibri" pitchFamily="34" charset="0"/>
            </a:endParaRPr>
          </a:p>
          <a:p>
            <a:pPr>
              <a:defRPr/>
            </a:pPr>
            <a:endParaRPr lang="en-GB" sz="2600" dirty="0" smtClean="0">
              <a:solidFill>
                <a:srgbClr val="92D050"/>
              </a:solidFill>
              <a:latin typeface="Calibri" pitchFamily="34" charset="0"/>
              <a:cs typeface="Arial" charset="0"/>
            </a:endParaRPr>
          </a:p>
          <a:p>
            <a:pPr>
              <a:defRPr/>
            </a:pPr>
            <a:endParaRPr lang="en-US" sz="2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B0F0"/>
                </a:solidFill>
                <a:latin typeface="Calibri" pitchFamily="34" charset="0"/>
                <a:cs typeface="Arial" charset="0"/>
              </a:rPr>
              <a:t>NHVMAS </a:t>
            </a:r>
            <a:r>
              <a:rPr lang="en-US" b="1" dirty="0" err="1" smtClean="0">
                <a:solidFill>
                  <a:srgbClr val="00B0F0"/>
                </a:solidFill>
                <a:latin typeface="Calibri" pitchFamily="34" charset="0"/>
                <a:cs typeface="Arial" charset="0"/>
              </a:rPr>
              <a:t>programmes</a:t>
            </a:r>
            <a:endParaRPr lang="en-US" dirty="0"/>
          </a:p>
        </p:txBody>
      </p:sp>
      <p:sp>
        <p:nvSpPr>
          <p:cNvPr id="14339" name="Content Placeholder 2"/>
          <p:cNvSpPr>
            <a:spLocks noGrp="1"/>
          </p:cNvSpPr>
          <p:nvPr>
            <p:ph idx="1"/>
          </p:nvPr>
        </p:nvSpPr>
        <p:spPr/>
        <p:txBody>
          <a:bodyPr/>
          <a:lstStyle/>
          <a:p>
            <a:r>
              <a:rPr lang="en-US" sz="2600" smtClean="0">
                <a:solidFill>
                  <a:schemeClr val="accent1"/>
                </a:solidFill>
                <a:latin typeface="Calibri" pitchFamily="34" charset="0"/>
              </a:rPr>
              <a:t>Training of CSO, advocates, journalists and communities on NPT</a:t>
            </a:r>
          </a:p>
          <a:p>
            <a:r>
              <a:rPr lang="en-US" sz="2600" smtClean="0">
                <a:solidFill>
                  <a:schemeClr val="accent1"/>
                </a:solidFill>
                <a:latin typeface="Calibri" pitchFamily="34" charset="0"/>
              </a:rPr>
              <a:t>Training of community advocates to serve as IRBs </a:t>
            </a:r>
          </a:p>
          <a:p>
            <a:r>
              <a:rPr lang="en-US" sz="2600" smtClean="0">
                <a:solidFill>
                  <a:schemeClr val="accent1"/>
                </a:solidFill>
                <a:latin typeface="Calibri" pitchFamily="34" charset="0"/>
              </a:rPr>
              <a:t>Training of ethics committee members to be able to handle HIV prevention research protocols</a:t>
            </a:r>
          </a:p>
          <a:p>
            <a:r>
              <a:rPr lang="en-US" sz="2600" smtClean="0">
                <a:solidFill>
                  <a:schemeClr val="accent1"/>
                </a:solidFill>
                <a:latin typeface="Calibri" pitchFamily="34" charset="0"/>
              </a:rPr>
              <a:t>Promoting and supporting NPT research and policy developments in Nigeria</a:t>
            </a:r>
          </a:p>
          <a:p>
            <a:r>
              <a:rPr lang="en-US" sz="2600" smtClean="0">
                <a:solidFill>
                  <a:schemeClr val="accent1"/>
                </a:solidFill>
                <a:latin typeface="Calibri" pitchFamily="34" charset="0"/>
              </a:rPr>
              <a:t>Collaboration with national, regional and international players in the NPT field.</a:t>
            </a:r>
          </a:p>
          <a:p>
            <a:endParaRPr lang="en-US" sz="2600" smtClean="0">
              <a:solidFill>
                <a:schemeClr val="accent1"/>
              </a:solidFill>
              <a:latin typeface="Calibri" pitchFamily="34" charset="0"/>
            </a:endParaRPr>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2763"/>
            <a:ext cx="8229600" cy="914400"/>
          </a:xfrm>
        </p:spPr>
        <p:txBody>
          <a:bodyPr/>
          <a:lstStyle/>
          <a:p>
            <a:pPr>
              <a:defRPr/>
            </a:pPr>
            <a:r>
              <a:rPr lang="en-GB" b="1" dirty="0" smtClean="0">
                <a:solidFill>
                  <a:srgbClr val="0070C0"/>
                </a:solidFill>
                <a:latin typeface="Calibri" pitchFamily="34" charset="0"/>
              </a:rPr>
              <a:t>Successes</a:t>
            </a:r>
            <a:endParaRPr lang="yo-NG" b="1" dirty="0">
              <a:solidFill>
                <a:srgbClr val="0070C0"/>
              </a:solidFill>
              <a:latin typeface="Calibri" pitchFamily="34" charset="0"/>
            </a:endParaRPr>
          </a:p>
        </p:txBody>
      </p:sp>
      <p:sp>
        <p:nvSpPr>
          <p:cNvPr id="15363" name="Content Placeholder 4"/>
          <p:cNvSpPr>
            <a:spLocks noGrp="1"/>
          </p:cNvSpPr>
          <p:nvPr>
            <p:ph sz="half" idx="1"/>
          </p:nvPr>
        </p:nvSpPr>
        <p:spPr>
          <a:xfrm>
            <a:off x="457200" y="1466850"/>
            <a:ext cx="4810125" cy="4525963"/>
          </a:xfrm>
        </p:spPr>
        <p:txBody>
          <a:bodyPr/>
          <a:lstStyle/>
          <a:p>
            <a:endParaRPr lang="en-GB" smtClean="0"/>
          </a:p>
          <a:p>
            <a:r>
              <a:rPr lang="en-GB" smtClean="0">
                <a:solidFill>
                  <a:srgbClr val="92D050"/>
                </a:solidFill>
                <a:latin typeface="Calibri" pitchFamily="34" charset="0"/>
              </a:rPr>
              <a:t>Developed an 18 module Training manual on how to review research protocol and provide constructive feedback was developed funded by EDCTP and Sidaction.</a:t>
            </a:r>
          </a:p>
          <a:p>
            <a:r>
              <a:rPr lang="en-GB" smtClean="0">
                <a:solidFill>
                  <a:srgbClr val="92D050"/>
                </a:solidFill>
                <a:latin typeface="Calibri" pitchFamily="34" charset="0"/>
              </a:rPr>
              <a:t>The manual is being used by other organisations and individuals for training IRBs. </a:t>
            </a:r>
            <a:endParaRPr lang="yo-NG" smtClean="0">
              <a:solidFill>
                <a:srgbClr val="92D050"/>
              </a:solidFill>
              <a:latin typeface="Calibri" pitchFamily="34" charset="0"/>
            </a:endParaRPr>
          </a:p>
        </p:txBody>
      </p:sp>
      <p:pic>
        <p:nvPicPr>
          <p:cNvPr id="15364" name="Picture 2"/>
          <p:cNvPicPr>
            <a:picLocks noGrp="1" noChangeAspect="1" noChangeArrowheads="1"/>
          </p:cNvPicPr>
          <p:nvPr>
            <p:ph sz="half" idx="2"/>
          </p:nvPr>
        </p:nvPicPr>
        <p:blipFill>
          <a:blip r:embed="rId2"/>
          <a:srcRect/>
          <a:stretch>
            <a:fillRect/>
          </a:stretch>
        </p:blipFill>
        <p:spPr>
          <a:xfrm>
            <a:off x="5414963" y="1790700"/>
            <a:ext cx="3478212"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defRPr/>
            </a:pPr>
            <a:r>
              <a:rPr lang="en-GB" b="1" dirty="0" smtClean="0">
                <a:solidFill>
                  <a:srgbClr val="0070C0"/>
                </a:solidFill>
                <a:latin typeface="Calibri" pitchFamily="34" charset="0"/>
              </a:rPr>
              <a:t>Curriculum developed - 1</a:t>
            </a:r>
            <a:endParaRPr lang="yo-NG" b="1" dirty="0">
              <a:solidFill>
                <a:srgbClr val="0070C0"/>
              </a:solidFill>
              <a:latin typeface="Calibri" pitchFamily="34" charset="0"/>
            </a:endParaRPr>
          </a:p>
        </p:txBody>
      </p:sp>
      <p:sp>
        <p:nvSpPr>
          <p:cNvPr id="16387" name="Content Placeholder 2"/>
          <p:cNvSpPr>
            <a:spLocks noGrp="1"/>
          </p:cNvSpPr>
          <p:nvPr>
            <p:ph sz="half" idx="1"/>
          </p:nvPr>
        </p:nvSpPr>
        <p:spPr>
          <a:xfrm>
            <a:off x="457200" y="1600200"/>
            <a:ext cx="4762500" cy="4525963"/>
          </a:xfrm>
        </p:spPr>
        <p:txBody>
          <a:bodyPr/>
          <a:lstStyle/>
          <a:p>
            <a:endParaRPr lang="en-GB" smtClean="0"/>
          </a:p>
          <a:p>
            <a:r>
              <a:rPr lang="en-GB" smtClean="0">
                <a:solidFill>
                  <a:srgbClr val="92D050"/>
                </a:solidFill>
                <a:latin typeface="Calibri" pitchFamily="34" charset="0"/>
              </a:rPr>
              <a:t>A 1</a:t>
            </a:r>
            <a:r>
              <a:rPr lang="en-US" smtClean="0">
                <a:solidFill>
                  <a:srgbClr val="92D050"/>
                </a:solidFill>
                <a:latin typeface="Calibri" pitchFamily="34" charset="0"/>
              </a:rPr>
              <a:t>7</a:t>
            </a:r>
            <a:r>
              <a:rPr lang="en-GB" smtClean="0">
                <a:solidFill>
                  <a:srgbClr val="92D050"/>
                </a:solidFill>
                <a:latin typeface="Calibri" pitchFamily="34" charset="0"/>
              </a:rPr>
              <a:t> module training manual was developed on how to conduct research monitoring.</a:t>
            </a:r>
          </a:p>
          <a:p>
            <a:r>
              <a:rPr lang="en-GB" smtClean="0">
                <a:solidFill>
                  <a:srgbClr val="92D050"/>
                </a:solidFill>
                <a:latin typeface="Calibri" pitchFamily="34" charset="0"/>
              </a:rPr>
              <a:t>Module to be used pilot tested and printed by a new EDCTP grantee in Nigeria</a:t>
            </a:r>
            <a:endParaRPr lang="yo-NG" smtClean="0">
              <a:solidFill>
                <a:srgbClr val="92D050"/>
              </a:solidFill>
              <a:latin typeface="Calibri" pitchFamily="34" charset="0"/>
            </a:endParaRPr>
          </a:p>
        </p:txBody>
      </p:sp>
      <p:pic>
        <p:nvPicPr>
          <p:cNvPr id="16388" name="Picture 3"/>
          <p:cNvPicPr>
            <a:picLocks noGrp="1" noChangeAspect="1" noChangeArrowheads="1"/>
          </p:cNvPicPr>
          <p:nvPr>
            <p:ph sz="half" idx="2"/>
          </p:nvPr>
        </p:nvPicPr>
        <p:blipFill>
          <a:blip r:embed="rId2"/>
          <a:srcRect/>
          <a:stretch>
            <a:fillRect/>
          </a:stretch>
        </p:blipFill>
        <p:spPr>
          <a:xfrm>
            <a:off x="5332413" y="1600200"/>
            <a:ext cx="3487737" cy="45259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648</TotalTime>
  <Words>848</Words>
  <Application>Microsoft Office PowerPoint</Application>
  <PresentationFormat>On-screen Show (4:3)</PresentationFormat>
  <Paragraphs>80</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Consolas</vt:lpstr>
      <vt:lpstr>Corbel</vt:lpstr>
      <vt:lpstr>Wingdings</vt:lpstr>
      <vt:lpstr>Wingdings 2</vt:lpstr>
      <vt:lpstr>Wingdings 3</vt:lpstr>
      <vt:lpstr>Calibri</vt:lpstr>
      <vt:lpstr>Cordia New</vt:lpstr>
      <vt:lpstr>Metro</vt:lpstr>
      <vt:lpstr>NEW HIV VACCINE AND MICROBICIDE ADVOCACY SOCIETY (NHVMAS)</vt:lpstr>
      <vt:lpstr>ABOUT NHVMAS</vt:lpstr>
      <vt:lpstr> NHVMAS MISSION</vt:lpstr>
      <vt:lpstr>NHVMAS OBJECTIVES</vt:lpstr>
      <vt:lpstr>NHVMAS STRATEGIES</vt:lpstr>
      <vt:lpstr>NHVMAS STRATEGIES - 2</vt:lpstr>
      <vt:lpstr>NHVMAS programmes</vt:lpstr>
      <vt:lpstr>Successes</vt:lpstr>
      <vt:lpstr>Curriculum developed - 1</vt:lpstr>
      <vt:lpstr>Curriculum developed - 3</vt:lpstr>
      <vt:lpstr>Curriculum Development- 4</vt:lpstr>
      <vt:lpstr>OTHER SUCCESS STORIES</vt:lpstr>
      <vt:lpstr>MY WORK IN NHVMAS</vt:lpstr>
      <vt:lpstr>Other works</vt:lpstr>
      <vt:lpstr>MY EXPECTATION IN IDRC </vt:lpstr>
      <vt:lpstr>ACHIEVEMENT FROM EDCTP</vt:lpstr>
    </vt:vector>
  </TitlesOfParts>
  <Company>APHA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APHA APHA</dc:creator>
  <cp:lastModifiedBy>kennedy</cp:lastModifiedBy>
  <cp:revision>60</cp:revision>
  <dcterms:created xsi:type="dcterms:W3CDTF">2012-02-19T15:10:19Z</dcterms:created>
  <dcterms:modified xsi:type="dcterms:W3CDTF">2012-07-18T06:49:02Z</dcterms:modified>
</cp:coreProperties>
</file>